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7" r:id="rId6"/>
    <p:sldId id="259" r:id="rId7"/>
    <p:sldId id="267" r:id="rId8"/>
    <p:sldId id="261" r:id="rId9"/>
    <p:sldId id="268" r:id="rId10"/>
    <p:sldId id="263" r:id="rId11"/>
    <p:sldId id="262" r:id="rId12"/>
    <p:sldId id="271" r:id="rId13"/>
    <p:sldId id="264" r:id="rId14"/>
    <p:sldId id="269" r:id="rId15"/>
    <p:sldId id="272" r:id="rId16"/>
    <p:sldId id="265" r:id="rId17"/>
    <p:sldId id="266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1EC1E-DE51-42E9-8EF8-B613200EE13F}" v="111" dt="2023-10-31T11:38:17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7849" autoAdjust="0"/>
  </p:normalViewPr>
  <p:slideViewPr>
    <p:cSldViewPr snapToGrid="0">
      <p:cViewPr varScale="1">
        <p:scale>
          <a:sx n="69" d="100"/>
          <a:sy n="69" d="100"/>
        </p:scale>
        <p:origin x="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4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0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31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55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37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35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76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1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1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1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3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4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6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82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5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5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707BA57-B580-4FCE-85E5-27DBBD2652D3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EB1B0A0-07B0-41F2-A652-F7DDAF8B3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25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07841-C358-4FB0-9042-D8731C11D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56" y="1028699"/>
            <a:ext cx="10783888" cy="2971801"/>
          </a:xfrm>
        </p:spPr>
        <p:txBody>
          <a:bodyPr>
            <a:norm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스마트 기초체력 관리 시스템 </a:t>
            </a:r>
            <a:r>
              <a:rPr lang="en-US" altLang="ko-KR" b="1" dirty="0">
                <a:solidFill>
                  <a:schemeClr val="bg1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(SBCS)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000" b="1" dirty="0" err="1"/>
              <a:t>김예훈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41830013 / </a:t>
            </a:r>
            <a:r>
              <a:rPr lang="ko-KR" altLang="en-US" sz="2000" b="1" dirty="0" err="1"/>
              <a:t>이용욱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41830043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21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4704217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작품 개발 규모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45C87F0-41EA-4662-10EF-69DC36B1E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515860"/>
              </p:ext>
            </p:extLst>
          </p:nvPr>
        </p:nvGraphicFramePr>
        <p:xfrm>
          <a:off x="684211" y="1937173"/>
          <a:ext cx="10823576" cy="3324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947">
                  <a:extLst>
                    <a:ext uri="{9D8B030D-6E8A-4147-A177-3AD203B41FA5}">
                      <a16:colId xmlns:a16="http://schemas.microsoft.com/office/drawing/2014/main" val="1001488620"/>
                    </a:ext>
                  </a:extLst>
                </a:gridCol>
                <a:gridCol w="1352947">
                  <a:extLst>
                    <a:ext uri="{9D8B030D-6E8A-4147-A177-3AD203B41FA5}">
                      <a16:colId xmlns:a16="http://schemas.microsoft.com/office/drawing/2014/main" val="2691895692"/>
                    </a:ext>
                  </a:extLst>
                </a:gridCol>
                <a:gridCol w="1352947">
                  <a:extLst>
                    <a:ext uri="{9D8B030D-6E8A-4147-A177-3AD203B41FA5}">
                      <a16:colId xmlns:a16="http://schemas.microsoft.com/office/drawing/2014/main" val="3273194326"/>
                    </a:ext>
                  </a:extLst>
                </a:gridCol>
                <a:gridCol w="1352947">
                  <a:extLst>
                    <a:ext uri="{9D8B030D-6E8A-4147-A177-3AD203B41FA5}">
                      <a16:colId xmlns:a16="http://schemas.microsoft.com/office/drawing/2014/main" val="3825166273"/>
                    </a:ext>
                  </a:extLst>
                </a:gridCol>
                <a:gridCol w="1352947">
                  <a:extLst>
                    <a:ext uri="{9D8B030D-6E8A-4147-A177-3AD203B41FA5}">
                      <a16:colId xmlns:a16="http://schemas.microsoft.com/office/drawing/2014/main" val="1564997872"/>
                    </a:ext>
                  </a:extLst>
                </a:gridCol>
                <a:gridCol w="1352947">
                  <a:extLst>
                    <a:ext uri="{9D8B030D-6E8A-4147-A177-3AD203B41FA5}">
                      <a16:colId xmlns:a16="http://schemas.microsoft.com/office/drawing/2014/main" val="1769773075"/>
                    </a:ext>
                  </a:extLst>
                </a:gridCol>
                <a:gridCol w="1352947">
                  <a:extLst>
                    <a:ext uri="{9D8B030D-6E8A-4147-A177-3AD203B41FA5}">
                      <a16:colId xmlns:a16="http://schemas.microsoft.com/office/drawing/2014/main" val="3201709996"/>
                    </a:ext>
                  </a:extLst>
                </a:gridCol>
                <a:gridCol w="1352947">
                  <a:extLst>
                    <a:ext uri="{9D8B030D-6E8A-4147-A177-3AD203B41FA5}">
                      <a16:colId xmlns:a16="http://schemas.microsoft.com/office/drawing/2014/main" val="2335512316"/>
                    </a:ext>
                  </a:extLst>
                </a:gridCol>
              </a:tblGrid>
              <a:tr h="72438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팀원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31913"/>
                  </a:ext>
                </a:extLst>
              </a:tr>
              <a:tr h="120508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김예훈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코딩 작업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기술 및 부품 정리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부품 조립 및 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부품 관련 기술 탐색 및 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코딩 작업 오류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자료 탐색 및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코딩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추가 적인 오류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92893"/>
                  </a:ext>
                </a:extLst>
              </a:tr>
              <a:tr h="120508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이용욱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 탐색 및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자료 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부품 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자료 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추가 자료 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자료 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PPT</a:t>
                      </a:r>
                      <a:r>
                        <a:rPr lang="ko-KR" altLang="en-US" dirty="0"/>
                        <a:t> 자료 탐색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추가 적인 오류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5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0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14350"/>
            <a:ext cx="5694362" cy="5829300"/>
          </a:xfrm>
        </p:spPr>
        <p:txBody>
          <a:bodyPr/>
          <a:lstStyle/>
          <a:p>
            <a:r>
              <a:rPr lang="en-US" altLang="ko-KR" strike="sngStrike" dirty="0"/>
              <a:t> </a:t>
            </a:r>
            <a:endParaRPr lang="ko-KR" altLang="en-US" strike="sngStrik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9" y="659675"/>
            <a:ext cx="4311242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이전 실행 화면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FBC6999-8ACB-A593-C40B-30BA2DA3AA5C}"/>
              </a:ext>
            </a:extLst>
          </p:cNvPr>
          <p:cNvSpPr txBox="1">
            <a:spLocks/>
          </p:cNvSpPr>
          <p:nvPr/>
        </p:nvSpPr>
        <p:spPr>
          <a:xfrm>
            <a:off x="2512173" y="3548743"/>
            <a:ext cx="5694362" cy="25336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1600" dirty="0"/>
          </a:p>
        </p:txBody>
      </p:sp>
      <p:pic>
        <p:nvPicPr>
          <p:cNvPr id="9" name="그림 8" descr="텍스트, 모니터, 디스플레이 장치, 컴퓨터이(가) 표시된 사진&#10;&#10;자동 생성된 설명">
            <a:extLst>
              <a:ext uri="{FF2B5EF4-FFF2-40B4-BE49-F238E27FC236}">
                <a16:creationId xmlns:a16="http://schemas.microsoft.com/office/drawing/2014/main" id="{7FE744E0-BB19-96AF-2630-C8CE197B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9" y="2452007"/>
            <a:ext cx="4915504" cy="2764971"/>
          </a:xfrm>
          <a:prstGeom prst="rect">
            <a:avLst/>
          </a:prstGeom>
        </p:spPr>
      </p:pic>
      <p:pic>
        <p:nvPicPr>
          <p:cNvPr id="11" name="그림 10" descr="전자제품, 전자 공학, 컴퓨터 구성 요소, 컴퓨터 하드웨어이(가) 표시된 사진&#10;&#10;자동 생성된 설명">
            <a:extLst>
              <a:ext uri="{FF2B5EF4-FFF2-40B4-BE49-F238E27FC236}">
                <a16:creationId xmlns:a16="http://schemas.microsoft.com/office/drawing/2014/main" id="{29934D13-87D7-4890-7302-0DF55F118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55" y="2452007"/>
            <a:ext cx="4915504" cy="27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14350"/>
            <a:ext cx="5694362" cy="5829300"/>
          </a:xfrm>
        </p:spPr>
        <p:txBody>
          <a:bodyPr/>
          <a:lstStyle/>
          <a:p>
            <a:r>
              <a:rPr lang="en-US" altLang="ko-KR" strike="sngStrike" dirty="0"/>
              <a:t> </a:t>
            </a:r>
            <a:endParaRPr lang="ko-KR" altLang="en-US" strike="sngStrik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9" y="659675"/>
            <a:ext cx="4311242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주요 실행 화면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FBC6999-8ACB-A593-C40B-30BA2DA3AA5C}"/>
              </a:ext>
            </a:extLst>
          </p:cNvPr>
          <p:cNvSpPr txBox="1">
            <a:spLocks/>
          </p:cNvSpPr>
          <p:nvPr/>
        </p:nvSpPr>
        <p:spPr>
          <a:xfrm>
            <a:off x="2512173" y="3548743"/>
            <a:ext cx="5694362" cy="25336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1600" dirty="0"/>
          </a:p>
        </p:txBody>
      </p:sp>
      <p:pic>
        <p:nvPicPr>
          <p:cNvPr id="6" name="그림 5" descr="텍스트, 스크린샷, 소프트웨어, 번호이(가) 표시된 사진">
            <a:extLst>
              <a:ext uri="{FF2B5EF4-FFF2-40B4-BE49-F238E27FC236}">
                <a16:creationId xmlns:a16="http://schemas.microsoft.com/office/drawing/2014/main" id="{D5FBCFD4-4F13-62F7-DBFB-CE6D682C9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5" y="1774371"/>
            <a:ext cx="4282346" cy="4569279"/>
          </a:xfrm>
          <a:prstGeom prst="rect">
            <a:avLst/>
          </a:prstGeom>
        </p:spPr>
      </p:pic>
      <p:pic>
        <p:nvPicPr>
          <p:cNvPr id="8" name="그림 7" descr="텍스트, 스크린샷, 소프트웨어, 웹 페이지이(가) 표시된 사진">
            <a:extLst>
              <a:ext uri="{FF2B5EF4-FFF2-40B4-BE49-F238E27FC236}">
                <a16:creationId xmlns:a16="http://schemas.microsoft.com/office/drawing/2014/main" id="{D4687244-9588-91EA-8CD7-309112D7B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53" y="378336"/>
            <a:ext cx="5178017" cy="2929196"/>
          </a:xfrm>
          <a:prstGeom prst="rect">
            <a:avLst/>
          </a:prstGeom>
        </p:spPr>
      </p:pic>
      <p:pic>
        <p:nvPicPr>
          <p:cNvPr id="12" name="그림 11" descr="텍스트, 스크린샷, 소프트웨어, 폰트이(가) 표시된 사진">
            <a:extLst>
              <a:ext uri="{FF2B5EF4-FFF2-40B4-BE49-F238E27FC236}">
                <a16:creationId xmlns:a16="http://schemas.microsoft.com/office/drawing/2014/main" id="{9E49CE09-AE74-C168-C477-6F1FF2848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24" y="3925969"/>
            <a:ext cx="5958076" cy="21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14350"/>
            <a:ext cx="5694362" cy="5829300"/>
          </a:xfrm>
        </p:spPr>
        <p:txBody>
          <a:bodyPr/>
          <a:lstStyle/>
          <a:p>
            <a:r>
              <a:rPr lang="en-US" altLang="ko-KR" strike="sngStrike" dirty="0"/>
              <a:t> </a:t>
            </a:r>
            <a:endParaRPr lang="ko-KR" altLang="en-US" strike="sngStrik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9" y="659675"/>
            <a:ext cx="4311242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주요 실행 화면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FBC6999-8ACB-A593-C40B-30BA2DA3AA5C}"/>
              </a:ext>
            </a:extLst>
          </p:cNvPr>
          <p:cNvSpPr txBox="1">
            <a:spLocks/>
          </p:cNvSpPr>
          <p:nvPr/>
        </p:nvSpPr>
        <p:spPr>
          <a:xfrm>
            <a:off x="2512173" y="3548743"/>
            <a:ext cx="5694362" cy="25336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1600" dirty="0"/>
          </a:p>
        </p:txBody>
      </p:sp>
      <p:pic>
        <p:nvPicPr>
          <p:cNvPr id="7" name="그림 6" descr="텍스트, 메뉴, 스크린샷이(가) 표시된 사진">
            <a:extLst>
              <a:ext uri="{FF2B5EF4-FFF2-40B4-BE49-F238E27FC236}">
                <a16:creationId xmlns:a16="http://schemas.microsoft.com/office/drawing/2014/main" id="{D7FA3B11-D4B6-E961-E8DC-D8C80B3D8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0" y="2295099"/>
            <a:ext cx="5006898" cy="2818884"/>
          </a:xfrm>
          <a:prstGeom prst="rect">
            <a:avLst/>
          </a:prstGeom>
        </p:spPr>
      </p:pic>
      <p:pic>
        <p:nvPicPr>
          <p:cNvPr id="13" name="그림 12" descr="텍스트, 스크린샷, 구름, 포스터이(가) 표시된 사진&#10;&#10;자동 생성된 설명">
            <a:extLst>
              <a:ext uri="{FF2B5EF4-FFF2-40B4-BE49-F238E27FC236}">
                <a16:creationId xmlns:a16="http://schemas.microsoft.com/office/drawing/2014/main" id="{36A699C9-DCE8-984E-BA46-0AC41661F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55" y="3429000"/>
            <a:ext cx="4283631" cy="2402699"/>
          </a:xfrm>
          <a:prstGeom prst="rect">
            <a:avLst/>
          </a:prstGeom>
        </p:spPr>
      </p:pic>
      <p:pic>
        <p:nvPicPr>
          <p:cNvPr id="15" name="그림 14" descr="전자제품, 전기 배선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CD0FD47C-0BEE-1876-3A76-5EE540A73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57" y="884787"/>
            <a:ext cx="4289381" cy="240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44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14350"/>
            <a:ext cx="5694362" cy="5829300"/>
          </a:xfrm>
        </p:spPr>
        <p:txBody>
          <a:bodyPr/>
          <a:lstStyle/>
          <a:p>
            <a:r>
              <a:rPr lang="en-US" altLang="ko-KR" strike="sngStrike" dirty="0"/>
              <a:t> </a:t>
            </a:r>
            <a:endParaRPr lang="ko-KR" altLang="en-US" strike="sngStrik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9" y="659675"/>
            <a:ext cx="4311242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주요 실행 화면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FBC6999-8ACB-A593-C40B-30BA2DA3AA5C}"/>
              </a:ext>
            </a:extLst>
          </p:cNvPr>
          <p:cNvSpPr txBox="1">
            <a:spLocks/>
          </p:cNvSpPr>
          <p:nvPr/>
        </p:nvSpPr>
        <p:spPr>
          <a:xfrm>
            <a:off x="2512173" y="3548743"/>
            <a:ext cx="5694362" cy="25336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1600" dirty="0"/>
          </a:p>
        </p:txBody>
      </p:sp>
      <p:pic>
        <p:nvPicPr>
          <p:cNvPr id="13" name="그림 12" descr="텍스트, 스크린샷, 멀티미디어, 전자제품이(가) 표시된 사진">
            <a:extLst>
              <a:ext uri="{FF2B5EF4-FFF2-40B4-BE49-F238E27FC236}">
                <a16:creationId xmlns:a16="http://schemas.microsoft.com/office/drawing/2014/main" id="{45431B04-9C6E-2883-FAAF-659F6C9E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97"/>
          <a:stretch/>
        </p:blipFill>
        <p:spPr>
          <a:xfrm>
            <a:off x="1559378" y="1713543"/>
            <a:ext cx="3731079" cy="4368850"/>
          </a:xfrm>
          <a:prstGeom prst="rect">
            <a:avLst/>
          </a:prstGeom>
        </p:spPr>
      </p:pic>
      <p:pic>
        <p:nvPicPr>
          <p:cNvPr id="15" name="그림 14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A4A81682-3A18-1CB3-BC73-E3374D17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58" y="1502228"/>
            <a:ext cx="3971284" cy="43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14350"/>
            <a:ext cx="5694362" cy="5829300"/>
          </a:xfrm>
        </p:spPr>
        <p:txBody>
          <a:bodyPr/>
          <a:lstStyle/>
          <a:p>
            <a:r>
              <a:rPr lang="en-US" altLang="ko-KR" strike="sngStrike" dirty="0"/>
              <a:t> </a:t>
            </a:r>
            <a:endParaRPr lang="ko-KR" altLang="en-US" strike="sngStrik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9" y="659675"/>
            <a:ext cx="4311242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앞으로의 계획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FBC6999-8ACB-A593-C40B-30BA2DA3AA5C}"/>
              </a:ext>
            </a:extLst>
          </p:cNvPr>
          <p:cNvSpPr txBox="1">
            <a:spLocks/>
          </p:cNvSpPr>
          <p:nvPr/>
        </p:nvSpPr>
        <p:spPr>
          <a:xfrm>
            <a:off x="2512173" y="3548743"/>
            <a:ext cx="5694362" cy="25336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797D2-7891-B823-86D2-0E29545C6908}"/>
              </a:ext>
            </a:extLst>
          </p:cNvPr>
          <p:cNvSpPr txBox="1"/>
          <p:nvPr/>
        </p:nvSpPr>
        <p:spPr>
          <a:xfrm>
            <a:off x="1935185" y="2750536"/>
            <a:ext cx="8321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부족한 부품이 추가될 경우</a:t>
            </a:r>
            <a:r>
              <a:rPr lang="en-US" altLang="ko-KR" sz="3600" dirty="0"/>
              <a:t>, </a:t>
            </a:r>
            <a:r>
              <a:rPr lang="ko-KR" altLang="en-US" sz="3600" dirty="0"/>
              <a:t>코딩과 함께 작품의 크기를 </a:t>
            </a:r>
            <a:r>
              <a:rPr lang="ko-KR" altLang="en-US" sz="3600" dirty="0" err="1"/>
              <a:t>늘려나갈</a:t>
            </a:r>
            <a:r>
              <a:rPr lang="ko-KR" altLang="en-US" sz="3600" dirty="0"/>
              <a:t> 예정이며 외형을 다듬고 기본적으로 스마트 밴드의 외형을 이용해서 꾸밀 것 입니다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585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14350"/>
            <a:ext cx="5694362" cy="5829300"/>
          </a:xfrm>
        </p:spPr>
        <p:txBody>
          <a:bodyPr/>
          <a:lstStyle/>
          <a:p>
            <a:r>
              <a:rPr lang="en-US" altLang="ko-KR" strike="sngStrike" dirty="0"/>
              <a:t> </a:t>
            </a:r>
            <a:endParaRPr lang="ko-KR" altLang="en-US" strike="sngStrike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FBC6999-8ACB-A593-C40B-30BA2DA3AA5C}"/>
              </a:ext>
            </a:extLst>
          </p:cNvPr>
          <p:cNvSpPr txBox="1">
            <a:spLocks/>
          </p:cNvSpPr>
          <p:nvPr/>
        </p:nvSpPr>
        <p:spPr>
          <a:xfrm>
            <a:off x="2512173" y="3548743"/>
            <a:ext cx="5694362" cy="25336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797D2-7891-B823-86D2-0E29545C6908}"/>
              </a:ext>
            </a:extLst>
          </p:cNvPr>
          <p:cNvSpPr txBox="1"/>
          <p:nvPr/>
        </p:nvSpPr>
        <p:spPr>
          <a:xfrm>
            <a:off x="3684196" y="2828835"/>
            <a:ext cx="4823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gradFill flip="none" rotWithShape="1">
                  <a:gsLst>
                    <a:gs pos="26000">
                      <a:srgbClr val="7030A0">
                        <a:lumMod val="89000"/>
                      </a:srgbClr>
                    </a:gs>
                    <a:gs pos="44000">
                      <a:srgbClr val="C00000">
                        <a:lumMod val="77000"/>
                        <a:lumOff val="23000"/>
                      </a:srgbClr>
                    </a:gs>
                    <a:gs pos="63000">
                      <a:srgbClr val="800505"/>
                    </a:gs>
                    <a:gs pos="77000">
                      <a:schemeClr val="bg1">
                        <a:lumMod val="0"/>
                      </a:schemeClr>
                    </a:gs>
                  </a:gsLst>
                  <a:lin ang="0" scaled="1"/>
                  <a:tileRect/>
                </a:gra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2509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14350"/>
            <a:ext cx="5694362" cy="58293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작품 제작 기술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구성도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알고리즘</a:t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작품 개발 규모</a:t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주요 실행 화면</a:t>
            </a:r>
            <a:br>
              <a:rPr lang="en-US" altLang="ko-KR" dirty="0"/>
            </a:br>
            <a:r>
              <a:rPr lang="en-US" altLang="ko-KR" dirty="0"/>
              <a:t>7. </a:t>
            </a:r>
            <a:r>
              <a:rPr lang="ko-KR" altLang="en-US" dirty="0"/>
              <a:t>앞으로의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9" y="659675"/>
            <a:ext cx="3621088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목차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FBC6999-8ACB-A593-C40B-30BA2DA3AA5C}"/>
              </a:ext>
            </a:extLst>
          </p:cNvPr>
          <p:cNvSpPr txBox="1">
            <a:spLocks/>
          </p:cNvSpPr>
          <p:nvPr/>
        </p:nvSpPr>
        <p:spPr>
          <a:xfrm>
            <a:off x="6710101" y="4745182"/>
            <a:ext cx="2974226" cy="84594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01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300" y="514350"/>
            <a:ext cx="9009062" cy="5829300"/>
          </a:xfrm>
        </p:spPr>
        <p:txBody>
          <a:bodyPr/>
          <a:lstStyle/>
          <a:p>
            <a:r>
              <a:rPr lang="ko-KR" altLang="en-US" dirty="0"/>
              <a:t>누구나 쉽고 빠르게 자신의 기초체력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체온과 심박수</a:t>
            </a:r>
            <a:r>
              <a:rPr lang="en-US" altLang="ko-KR" dirty="0"/>
              <a:t>)</a:t>
            </a:r>
            <a:r>
              <a:rPr lang="ko-KR" altLang="en-US" dirty="0"/>
              <a:t>을 확인하는 기계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기계로 확인한 기초체력 데이터를 서버로 전송</a:t>
            </a:r>
            <a:br>
              <a:rPr lang="en-US" altLang="ko-KR" dirty="0"/>
            </a:br>
            <a:r>
              <a:rPr lang="ko-KR" altLang="en-US" dirty="0"/>
              <a:t>전송된 데이터를 열람하는 시스템</a:t>
            </a:r>
            <a:br>
              <a:rPr lang="en-US" altLang="ko-KR" dirty="0"/>
            </a:br>
            <a:r>
              <a:rPr lang="ko-KR" altLang="en-US" dirty="0"/>
              <a:t>핸드폰 알림을 통해 간단하게 확인가능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3621088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개요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6682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21" y="665307"/>
            <a:ext cx="3925888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작품 제작 기술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71F8714C-428C-63F6-AB40-5DE5CD788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261569"/>
              </p:ext>
            </p:extLst>
          </p:nvPr>
        </p:nvGraphicFramePr>
        <p:xfrm>
          <a:off x="1426029" y="1763916"/>
          <a:ext cx="9731828" cy="4538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046">
                  <a:extLst>
                    <a:ext uri="{9D8B030D-6E8A-4147-A177-3AD203B41FA5}">
                      <a16:colId xmlns:a16="http://schemas.microsoft.com/office/drawing/2014/main" val="1634443885"/>
                    </a:ext>
                  </a:extLst>
                </a:gridCol>
                <a:gridCol w="2432909">
                  <a:extLst>
                    <a:ext uri="{9D8B030D-6E8A-4147-A177-3AD203B41FA5}">
                      <a16:colId xmlns:a16="http://schemas.microsoft.com/office/drawing/2014/main" val="3279358045"/>
                    </a:ext>
                  </a:extLst>
                </a:gridCol>
                <a:gridCol w="2166079">
                  <a:extLst>
                    <a:ext uri="{9D8B030D-6E8A-4147-A177-3AD203B41FA5}">
                      <a16:colId xmlns:a16="http://schemas.microsoft.com/office/drawing/2014/main" val="2003304"/>
                    </a:ext>
                  </a:extLst>
                </a:gridCol>
                <a:gridCol w="1843397">
                  <a:extLst>
                    <a:ext uri="{9D8B030D-6E8A-4147-A177-3AD203B41FA5}">
                      <a16:colId xmlns:a16="http://schemas.microsoft.com/office/drawing/2014/main" val="1153281816"/>
                    </a:ext>
                  </a:extLst>
                </a:gridCol>
                <a:gridCol w="1843397">
                  <a:extLst>
                    <a:ext uri="{9D8B030D-6E8A-4147-A177-3AD203B41FA5}">
                      <a16:colId xmlns:a16="http://schemas.microsoft.com/office/drawing/2014/main" val="3209588977"/>
                    </a:ext>
                  </a:extLst>
                </a:gridCol>
              </a:tblGrid>
              <a:tr h="1134728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Application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Raspberry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Flask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Slack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079113"/>
                  </a:ext>
                </a:extLst>
              </a:tr>
              <a:tr h="1134728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사용 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Python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Python3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Python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Python3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80785"/>
                  </a:ext>
                </a:extLst>
              </a:tr>
              <a:tr h="1134728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개발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 err="1"/>
                        <a:t>Raspberrypie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Linux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Linux, Windows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Android, windows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764622"/>
                  </a:ext>
                </a:extLst>
              </a:tr>
              <a:tr h="1134728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센서 측정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센서 값 전달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서버 생성 및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Flask</a:t>
                      </a:r>
                      <a:r>
                        <a:rPr lang="ko-KR" altLang="en-US" sz="2000" dirty="0"/>
                        <a:t>  연결 및 알림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2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64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9" y="659675"/>
            <a:ext cx="4625596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이전 구성도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</p:txBody>
      </p:sp>
      <p:pic>
        <p:nvPicPr>
          <p:cNvPr id="1076" name="그림 1075" descr="스크린샷, 도표, 라인, 평면도이(가) 표시된 사진">
            <a:extLst>
              <a:ext uri="{FF2B5EF4-FFF2-40B4-BE49-F238E27FC236}">
                <a16:creationId xmlns:a16="http://schemas.microsoft.com/office/drawing/2014/main" id="{92FBCC87-1DD6-60E1-FB6F-E47C95360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25" y="2220369"/>
            <a:ext cx="6276905" cy="3051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9840A-D1AC-DE8C-C278-204713CB84EC}"/>
              </a:ext>
            </a:extLst>
          </p:cNvPr>
          <p:cNvSpPr txBox="1"/>
          <p:nvPr/>
        </p:nvSpPr>
        <p:spPr>
          <a:xfrm>
            <a:off x="440871" y="1992086"/>
            <a:ext cx="43270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이전의 구상도는 </a:t>
            </a:r>
            <a:r>
              <a:rPr lang="en-US" altLang="ko-KR" sz="2400" dirty="0"/>
              <a:t>LCD </a:t>
            </a:r>
            <a:r>
              <a:rPr lang="ko-KR" altLang="en-US" sz="2400" dirty="0"/>
              <a:t>디스플레이를 이용하여 사용자의 </a:t>
            </a:r>
            <a:r>
              <a:rPr lang="en-US" altLang="ko-KR" sz="2400" dirty="0"/>
              <a:t>(</a:t>
            </a:r>
            <a:r>
              <a:rPr lang="ko-KR" altLang="en-US" sz="2400" dirty="0"/>
              <a:t>기초체력</a:t>
            </a:r>
            <a:r>
              <a:rPr lang="en-US" altLang="ko-KR" sz="2400" dirty="0"/>
              <a:t>) </a:t>
            </a:r>
            <a:r>
              <a:rPr lang="ko-KR" altLang="en-US" sz="2400" dirty="0"/>
              <a:t>심박수와 체온을 보여드리는 것을 목표로 했으나</a:t>
            </a:r>
            <a:endParaRPr lang="en-US" altLang="ko-KR" sz="2400" dirty="0"/>
          </a:p>
          <a:p>
            <a:r>
              <a:rPr lang="ko-KR" altLang="en-US" sz="2400" dirty="0"/>
              <a:t>해당 기기의 사용자가 대부분 고령의 노인 분들임을 감안하여 </a:t>
            </a:r>
            <a:r>
              <a:rPr lang="en-US" altLang="ko-KR" sz="2400" dirty="0"/>
              <a:t>LCD </a:t>
            </a:r>
            <a:r>
              <a:rPr lang="ko-KR" altLang="en-US" sz="2400" dirty="0"/>
              <a:t>디스플레이가 아닌 핸드폰에 알람을 직접 </a:t>
            </a:r>
            <a:r>
              <a:rPr lang="ko-KR" altLang="en-US" sz="2400" dirty="0" err="1"/>
              <a:t>보내드리는</a:t>
            </a:r>
            <a:r>
              <a:rPr lang="ko-KR" altLang="en-US" sz="2400" dirty="0"/>
              <a:t> 것으로 구성도를 변경했습니다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398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9" y="659675"/>
            <a:ext cx="4625596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구성도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</p:txBody>
      </p:sp>
      <p:pic>
        <p:nvPicPr>
          <p:cNvPr id="5" name="그림 4" descr="도표, 텍스트, 평면도, 라인이(가) 표시된 사진&#10;&#10;자동 생성된 설명">
            <a:extLst>
              <a:ext uri="{FF2B5EF4-FFF2-40B4-BE49-F238E27FC236}">
                <a16:creationId xmlns:a16="http://schemas.microsoft.com/office/drawing/2014/main" id="{5427332C-ACFF-3CEC-0934-68290824C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" y="2035707"/>
            <a:ext cx="5251023" cy="2786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2732E-9615-697E-115F-057D97ED3F1B}"/>
              </a:ext>
            </a:extLst>
          </p:cNvPr>
          <p:cNvSpPr txBox="1"/>
          <p:nvPr/>
        </p:nvSpPr>
        <p:spPr>
          <a:xfrm>
            <a:off x="6749558" y="3429000"/>
            <a:ext cx="4567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버튼을 누르면 체온</a:t>
            </a:r>
            <a:r>
              <a:rPr lang="en-US" altLang="ko-KR" sz="2000" dirty="0"/>
              <a:t>(</a:t>
            </a:r>
            <a:r>
              <a:rPr lang="ko-KR" altLang="en-US" sz="2000" dirty="0"/>
              <a:t>온도</a:t>
            </a:r>
            <a:r>
              <a:rPr lang="en-US" altLang="ko-KR" sz="2000" dirty="0"/>
              <a:t>)</a:t>
            </a:r>
            <a:r>
              <a:rPr lang="ko-KR" altLang="en-US" sz="2000" dirty="0"/>
              <a:t>과 심박수를 확인하고 확인된 체온과 심박수를 핸드폰 알람으로 보내는 작업을 진행합니다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Flask</a:t>
            </a:r>
            <a:r>
              <a:rPr lang="ko-KR" altLang="en-US" sz="2000" dirty="0"/>
              <a:t>의 </a:t>
            </a:r>
            <a:r>
              <a:rPr lang="en-US" altLang="ko-KR" sz="2000" dirty="0"/>
              <a:t>Slack </a:t>
            </a:r>
            <a:r>
              <a:rPr lang="ko-KR" altLang="en-US" sz="2000" dirty="0"/>
              <a:t>앱을 이용하여 알람을 전송합니다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 descr="텍스트, 스크린샷, 폰트이(가) 표시된 사진">
            <a:extLst>
              <a:ext uri="{FF2B5EF4-FFF2-40B4-BE49-F238E27FC236}">
                <a16:creationId xmlns:a16="http://schemas.microsoft.com/office/drawing/2014/main" id="{B70470C7-6A84-CF4B-0F35-F9555783C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61" y="789029"/>
            <a:ext cx="3526650" cy="22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86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29" y="659675"/>
            <a:ext cx="4625596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구성도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</p:txBody>
      </p:sp>
      <p:pic>
        <p:nvPicPr>
          <p:cNvPr id="4" name="그림 3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6F6B705A-1D4F-C419-8C2E-40CAF0FFB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9" y="2650357"/>
            <a:ext cx="3238952" cy="2200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09F8D-07DF-A8B2-CE62-77A76CF43FDC}"/>
              </a:ext>
            </a:extLst>
          </p:cNvPr>
          <p:cNvSpPr txBox="1"/>
          <p:nvPr/>
        </p:nvSpPr>
        <p:spPr>
          <a:xfrm>
            <a:off x="1049139" y="5020494"/>
            <a:ext cx="427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라즈베리파이</a:t>
            </a:r>
            <a:endParaRPr lang="ko-KR" altLang="en-US" sz="2800" dirty="0"/>
          </a:p>
        </p:txBody>
      </p:sp>
      <p:pic>
        <p:nvPicPr>
          <p:cNvPr id="8" name="그림 7" descr="케이블, 전기 배선이(가) 표시된 사진&#10;&#10;자동 생성된 설명">
            <a:extLst>
              <a:ext uri="{FF2B5EF4-FFF2-40B4-BE49-F238E27FC236}">
                <a16:creationId xmlns:a16="http://schemas.microsoft.com/office/drawing/2014/main" id="{D3841FDF-CA96-DE96-484D-E2A4A19D2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02" y="595768"/>
            <a:ext cx="2119377" cy="2094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36E17-B2AB-9B68-44DD-5C57A9C53299}"/>
              </a:ext>
            </a:extLst>
          </p:cNvPr>
          <p:cNvSpPr txBox="1"/>
          <p:nvPr/>
        </p:nvSpPr>
        <p:spPr>
          <a:xfrm>
            <a:off x="4359063" y="2690728"/>
            <a:ext cx="3118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심박수 측정 센서</a:t>
            </a:r>
            <a:r>
              <a:rPr lang="en-US" altLang="ko-KR" sz="2400" dirty="0"/>
              <a:t>(</a:t>
            </a:r>
            <a:r>
              <a:rPr lang="ko-KR" altLang="en-US" sz="2400" dirty="0"/>
              <a:t>펄스 센서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1" name="그림 10" descr="회로 구성요소, 전자 공학, 전자 부품, 패시브 회로 부품이(가) 표시된 사진&#10;&#10;자동 생성된 설명">
            <a:extLst>
              <a:ext uri="{FF2B5EF4-FFF2-40B4-BE49-F238E27FC236}">
                <a16:creationId xmlns:a16="http://schemas.microsoft.com/office/drawing/2014/main" id="{5840B4D2-2493-71C2-83C8-0887E012D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58" y="632587"/>
            <a:ext cx="2745491" cy="2017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2ED03-1EB2-AB07-5446-69FE6CB65A3F}"/>
              </a:ext>
            </a:extLst>
          </p:cNvPr>
          <p:cNvSpPr txBox="1"/>
          <p:nvPr/>
        </p:nvSpPr>
        <p:spPr>
          <a:xfrm>
            <a:off x="8623775" y="2690728"/>
            <a:ext cx="351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온도 습도 측정 센서</a:t>
            </a:r>
            <a:r>
              <a:rPr lang="en-US" altLang="ko-KR" sz="2400" dirty="0"/>
              <a:t>(</a:t>
            </a:r>
            <a:r>
              <a:rPr lang="ko-KR" altLang="en-US" sz="2400" dirty="0"/>
              <a:t>체온 센서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32A280-98B7-7936-880F-3FBF40EA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332" y="3903447"/>
            <a:ext cx="2038247" cy="18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B13DB-9E70-A282-6D1B-0E48D3FFE9C2}"/>
              </a:ext>
            </a:extLst>
          </p:cNvPr>
          <p:cNvSpPr txBox="1"/>
          <p:nvPr/>
        </p:nvSpPr>
        <p:spPr>
          <a:xfrm>
            <a:off x="4958598" y="5875093"/>
            <a:ext cx="12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푸쉬</a:t>
            </a:r>
            <a:r>
              <a:rPr lang="ko-KR" altLang="en-US" dirty="0"/>
              <a:t> 버튼</a:t>
            </a:r>
          </a:p>
        </p:txBody>
      </p:sp>
      <p:pic>
        <p:nvPicPr>
          <p:cNvPr id="10" name="그림 9" descr="디자인이(가) 표시된 사진&#10;&#10;자동 생성된 설명">
            <a:extLst>
              <a:ext uri="{FF2B5EF4-FFF2-40B4-BE49-F238E27FC236}">
                <a16:creationId xmlns:a16="http://schemas.microsoft.com/office/drawing/2014/main" id="{2C15DB35-1030-01F3-4043-EEF2F44B7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04" y="3790024"/>
            <a:ext cx="1457467" cy="1539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DF01D-D55C-4A32-59D9-61D5ADE774AC}"/>
              </a:ext>
            </a:extLst>
          </p:cNvPr>
          <p:cNvSpPr txBox="1"/>
          <p:nvPr/>
        </p:nvSpPr>
        <p:spPr>
          <a:xfrm>
            <a:off x="9002486" y="5438085"/>
            <a:ext cx="1741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Slack </a:t>
            </a:r>
            <a:r>
              <a:rPr lang="ko-KR" altLang="en-US" sz="2400" dirty="0">
                <a:latin typeface="+mn-ea"/>
              </a:rPr>
              <a:t>어플</a:t>
            </a:r>
          </a:p>
        </p:txBody>
      </p:sp>
    </p:spTree>
    <p:extLst>
      <p:ext uri="{BB962C8B-B14F-4D97-AF65-F5344CB8AC3E}">
        <p14:creationId xmlns:p14="http://schemas.microsoft.com/office/powerpoint/2010/main" val="270335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514350"/>
            <a:ext cx="6793819" cy="5829300"/>
          </a:xfrm>
        </p:spPr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6587446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/>
              <a:t>이전에 사용한 알고리즘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531F1-4F64-2899-1F3B-549CCE4B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498" y="1932711"/>
            <a:ext cx="5409004" cy="42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4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B641-F64B-4CB8-BF63-7E9A2455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514350"/>
            <a:ext cx="6793819" cy="5829300"/>
          </a:xfrm>
        </p:spPr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C3190-DB0D-4AD2-9808-962F5E7A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6587446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400" b="1" dirty="0"/>
              <a:t>현재의 알고리즘</a:t>
            </a: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en-US" altLang="ko-KR" sz="4400" b="1" dirty="0"/>
          </a:p>
          <a:p>
            <a:pPr marL="0" indent="0">
              <a:buNone/>
            </a:pPr>
            <a:endParaRPr lang="ko-KR" altLang="en-US" sz="4400" b="1" dirty="0"/>
          </a:p>
        </p:txBody>
      </p:sp>
      <p:pic>
        <p:nvPicPr>
          <p:cNvPr id="6" name="그림 5" descr="텍스트, 도표, 폰트, 스크린샷이(가) 표시된 사진">
            <a:extLst>
              <a:ext uri="{FF2B5EF4-FFF2-40B4-BE49-F238E27FC236}">
                <a16:creationId xmlns:a16="http://schemas.microsoft.com/office/drawing/2014/main" id="{76523101-2011-E682-74EA-A5360065A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17" y="1710524"/>
            <a:ext cx="5455766" cy="45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61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959587DA6FAA14B9274D724ACB3E838" ma:contentTypeVersion="3" ma:contentTypeDescription="새 문서를 만듭니다." ma:contentTypeScope="" ma:versionID="208eec3ce43a3147ac0f1ea8014ace49">
  <xsd:schema xmlns:xsd="http://www.w3.org/2001/XMLSchema" xmlns:xs="http://www.w3.org/2001/XMLSchema" xmlns:p="http://schemas.microsoft.com/office/2006/metadata/properties" xmlns:ns3="e31cb973-e4f5-4912-ad2b-97abaf5b2f5e" targetNamespace="http://schemas.microsoft.com/office/2006/metadata/properties" ma:root="true" ma:fieldsID="f4d83cc555bec321826d180c925d0931" ns3:_="">
    <xsd:import namespace="e31cb973-e4f5-4912-ad2b-97abaf5b2f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1cb973-e4f5-4912-ad2b-97abaf5b2f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611480-6080-4341-A5B8-B200C6956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1cb973-e4f5-4912-ad2b-97abaf5b2f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5B2388-9057-451F-803F-9C72B5086E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A7B4F3-9E0F-47F6-BF42-3E219DD49157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e31cb973-e4f5-4912-ad2b-97abaf5b2f5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545</TotalTime>
  <Words>329</Words>
  <Application>Microsoft Office PowerPoint</Application>
  <PresentationFormat>와이드스크린</PresentationFormat>
  <Paragraphs>135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서울한강 장체 BL</vt:lpstr>
      <vt:lpstr>Arial</vt:lpstr>
      <vt:lpstr>Century Gothic</vt:lpstr>
      <vt:lpstr>그물</vt:lpstr>
      <vt:lpstr>스마트 기초체력 관리 시스템 (SBCS)  김예훈 41830013 / 이용욱 41830043 </vt:lpstr>
      <vt:lpstr>1. 개요 2. 작품 제작 기술 3. 구성도 4. 알고리즘 5. 작품 개발 규모 6. 주요 실행 화면 7. 앞으로의 계획</vt:lpstr>
      <vt:lpstr>누구나 쉽고 빠르게 자신의 기초체력 (체온과 심박수)을 확인하는 기계(시스템)  기계로 확인한 기초체력 데이터를 서버로 전송 전송된 데이터를 열람하는 시스템 핸드폰 알림을 통해 간단하게 확인가능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PowerPoint 프레젠테이션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기초체력 관리 시스템  김예훈 41830013 / 이용욱 41830043</dc:title>
  <dc:creator>admin</dc:creator>
  <cp:lastModifiedBy>김예훈</cp:lastModifiedBy>
  <cp:revision>12</cp:revision>
  <dcterms:created xsi:type="dcterms:W3CDTF">2023-09-13T00:21:31Z</dcterms:created>
  <dcterms:modified xsi:type="dcterms:W3CDTF">2023-10-31T11:45:02Z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0x0101008959587DA6FAA14B9274D724ACB3E838</vt:lpwstr>
  </property>
</Properties>
</file>